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9"/>
  </p:notesMasterIdLst>
  <p:sldIdLst>
    <p:sldId id="313" r:id="rId2"/>
    <p:sldId id="306" r:id="rId3"/>
    <p:sldId id="307" r:id="rId4"/>
    <p:sldId id="308" r:id="rId5"/>
    <p:sldId id="309" r:id="rId6"/>
    <p:sldId id="310" r:id="rId7"/>
    <p:sldId id="311"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C02AD6D-C8BC-43D7-AF42-86FDC0ABF23C}" type="datetimeFigureOut">
              <a:rPr lang="ar-IQ" smtClean="0"/>
              <a:pPr/>
              <a:t>01/09/1439</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38F7659-D86C-433C-96AB-90346FD3E201}" type="slidenum">
              <a:rPr lang="ar-IQ" smtClean="0"/>
              <a:pPr/>
              <a:t>‹#›</a:t>
            </a:fld>
            <a:endParaRPr lang="ar-IQ"/>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dirty="0"/>
          </a:p>
        </p:txBody>
      </p:sp>
      <p:sp>
        <p:nvSpPr>
          <p:cNvPr id="4" name="Slide Number Placeholder 3"/>
          <p:cNvSpPr>
            <a:spLocks noGrp="1"/>
          </p:cNvSpPr>
          <p:nvPr>
            <p:ph type="sldNum" sz="quarter" idx="10"/>
          </p:nvPr>
        </p:nvSpPr>
        <p:spPr/>
        <p:txBody>
          <a:bodyPr/>
          <a:lstStyle/>
          <a:p>
            <a:fld id="{C3BDA455-837D-49D8-AD91-1F8605D6A65F}" type="slidenum">
              <a:rPr lang="ar-IQ" smtClean="0"/>
              <a:pPr/>
              <a:t>1</a:t>
            </a:fld>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5C54AD1C-AC43-4B2F-AEDE-F80E07A346D6}"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7F2F778-A603-4902-8074-F92BDC0EE132}"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5C54AD1C-AC43-4B2F-AEDE-F80E07A346D6}"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7F2F778-A603-4902-8074-F92BDC0EE132}"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5C54AD1C-AC43-4B2F-AEDE-F80E07A346D6}"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7F2F778-A603-4902-8074-F92BDC0EE132}"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5C54AD1C-AC43-4B2F-AEDE-F80E07A346D6}"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7F2F778-A603-4902-8074-F92BDC0EE132}"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54AD1C-AC43-4B2F-AEDE-F80E07A346D6}"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7F2F778-A603-4902-8074-F92BDC0EE132}"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5C54AD1C-AC43-4B2F-AEDE-F80E07A346D6}"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77F2F778-A603-4902-8074-F92BDC0EE132}"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5C54AD1C-AC43-4B2F-AEDE-F80E07A346D6}" type="datetimeFigureOut">
              <a:rPr lang="ar-IQ" smtClean="0"/>
              <a:pPr/>
              <a:t>01/09/1439</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77F2F778-A603-4902-8074-F92BDC0EE132}"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5C54AD1C-AC43-4B2F-AEDE-F80E07A346D6}" type="datetimeFigureOut">
              <a:rPr lang="ar-IQ" smtClean="0"/>
              <a:pPr/>
              <a:t>01/09/1439</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77F2F778-A603-4902-8074-F92BDC0EE132}"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54AD1C-AC43-4B2F-AEDE-F80E07A346D6}" type="datetimeFigureOut">
              <a:rPr lang="ar-IQ" smtClean="0"/>
              <a:pPr/>
              <a:t>01/09/1439</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77F2F778-A603-4902-8074-F92BDC0EE132}"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54AD1C-AC43-4B2F-AEDE-F80E07A346D6}"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77F2F778-A603-4902-8074-F92BDC0EE132}"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54AD1C-AC43-4B2F-AEDE-F80E07A346D6}"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77F2F778-A603-4902-8074-F92BDC0EE132}"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C54AD1C-AC43-4B2F-AEDE-F80E07A346D6}" type="datetimeFigureOut">
              <a:rPr lang="ar-IQ" smtClean="0"/>
              <a:pPr/>
              <a:t>01/09/1439</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7F2F778-A603-4902-8074-F92BDC0EE132}"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cstate="print"/>
          <a:srcRect/>
          <a:stretch>
            <a:fillRect/>
          </a:stretch>
        </p:blipFill>
        <p:spPr bwMode="auto">
          <a:xfrm>
            <a:off x="7215206" y="500042"/>
            <a:ext cx="1476400" cy="1430973"/>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cstate="print"/>
          <a:srcRect/>
          <a:stretch>
            <a:fillRect/>
          </a:stretch>
        </p:blipFill>
        <p:spPr bwMode="auto">
          <a:xfrm>
            <a:off x="571472" y="571480"/>
            <a:ext cx="1367032" cy="1285884"/>
          </a:xfrm>
          <a:prstGeom prst="rect">
            <a:avLst/>
          </a:prstGeom>
          <a:noFill/>
          <a:ln w="9525">
            <a:noFill/>
            <a:miter lim="800000"/>
            <a:headEnd/>
            <a:tailEnd/>
          </a:ln>
          <a:effectLst/>
        </p:spPr>
      </p:pic>
      <p:sp>
        <p:nvSpPr>
          <p:cNvPr id="5" name="Rectangle 4"/>
          <p:cNvSpPr/>
          <p:nvPr/>
        </p:nvSpPr>
        <p:spPr>
          <a:xfrm>
            <a:off x="2285984" y="357166"/>
            <a:ext cx="4572000" cy="1323439"/>
          </a:xfrm>
          <a:prstGeom prst="rect">
            <a:avLst/>
          </a:prstGeom>
        </p:spPr>
        <p:txBody>
          <a:bodyPr>
            <a:spAutoFit/>
          </a:bodyPr>
          <a:lstStyle/>
          <a:p>
            <a:pPr algn="ctr"/>
            <a:endParaRPr lang="ar-IQ" sz="2000" dirty="0" smtClean="0"/>
          </a:p>
          <a:p>
            <a:pPr algn="ctr"/>
            <a:r>
              <a:rPr lang="en-US" sz="2000" dirty="0" smtClean="0"/>
              <a:t> </a:t>
            </a:r>
            <a:r>
              <a:rPr lang="en-US" sz="2000" b="1" dirty="0" smtClean="0"/>
              <a:t>Al-</a:t>
            </a:r>
            <a:r>
              <a:rPr lang="en-US" sz="2000" b="1" dirty="0" err="1" smtClean="0"/>
              <a:t>Karkh</a:t>
            </a:r>
            <a:r>
              <a:rPr lang="en-US" sz="2000" b="1" dirty="0" smtClean="0"/>
              <a:t> University for Science </a:t>
            </a:r>
          </a:p>
          <a:p>
            <a:pPr algn="ctr"/>
            <a:r>
              <a:rPr lang="en-US" sz="2000" b="1" dirty="0" smtClean="0"/>
              <a:t>Collage of Science </a:t>
            </a:r>
          </a:p>
          <a:p>
            <a:pPr algn="ctr"/>
            <a:r>
              <a:rPr lang="en-US" sz="2000" b="1" dirty="0" smtClean="0"/>
              <a:t>Medical Physics Department </a:t>
            </a:r>
            <a:endParaRPr lang="ar-IQ" sz="2000" dirty="0"/>
          </a:p>
        </p:txBody>
      </p:sp>
      <p:sp>
        <p:nvSpPr>
          <p:cNvPr id="6" name="Rectangle 5"/>
          <p:cNvSpPr/>
          <p:nvPr/>
        </p:nvSpPr>
        <p:spPr>
          <a:xfrm>
            <a:off x="2285984" y="2500306"/>
            <a:ext cx="4572000" cy="1384995"/>
          </a:xfrm>
          <a:prstGeom prst="rect">
            <a:avLst/>
          </a:prstGeom>
        </p:spPr>
        <p:txBody>
          <a:bodyPr>
            <a:spAutoFit/>
          </a:bodyPr>
          <a:lstStyle/>
          <a:p>
            <a:pPr algn="ctr"/>
            <a:endParaRPr lang="ar-IQ" sz="2800" dirty="0" smtClean="0"/>
          </a:p>
          <a:p>
            <a:pPr algn="ctr"/>
            <a:r>
              <a:rPr lang="en-US" sz="2800" dirty="0" smtClean="0"/>
              <a:t> </a:t>
            </a:r>
            <a:r>
              <a:rPr lang="en-US" sz="2800" b="1" dirty="0" smtClean="0"/>
              <a:t>General Biology II </a:t>
            </a:r>
          </a:p>
          <a:p>
            <a:pPr algn="ctr"/>
            <a:r>
              <a:rPr lang="en-US" sz="2800" dirty="0" smtClean="0"/>
              <a:t>" </a:t>
            </a:r>
            <a:r>
              <a:rPr lang="en-US" sz="2800" b="1" dirty="0" smtClean="0"/>
              <a:t>Practical</a:t>
            </a:r>
            <a:r>
              <a:rPr lang="en-US" sz="2800" dirty="0" smtClean="0"/>
              <a:t>"</a:t>
            </a:r>
            <a:endParaRPr lang="ar-IQ" sz="2800" dirty="0"/>
          </a:p>
        </p:txBody>
      </p:sp>
      <p:sp>
        <p:nvSpPr>
          <p:cNvPr id="7" name="Rectangle 6"/>
          <p:cNvSpPr/>
          <p:nvPr/>
        </p:nvSpPr>
        <p:spPr>
          <a:xfrm>
            <a:off x="214282" y="4214818"/>
            <a:ext cx="8929718" cy="2308324"/>
          </a:xfrm>
          <a:prstGeom prst="rect">
            <a:avLst/>
          </a:prstGeom>
        </p:spPr>
        <p:txBody>
          <a:bodyPr wrap="square">
            <a:spAutoFit/>
          </a:bodyPr>
          <a:ls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pPr algn="ctr"/>
            <a:endParaRPr lang="ar-IQ" sz="2400" dirty="0" smtClean="0"/>
          </a:p>
          <a:p>
            <a:pPr algn="ctr"/>
            <a:r>
              <a:rPr lang="en-US" sz="2400" dirty="0" smtClean="0"/>
              <a:t> </a:t>
            </a:r>
            <a:r>
              <a:rPr lang="en-US" sz="2400" b="1" dirty="0" smtClean="0"/>
              <a:t>Prepared by</a:t>
            </a:r>
            <a:endParaRPr lang="ar-IQ" sz="2400" b="1" dirty="0" smtClean="0"/>
          </a:p>
          <a:p>
            <a:pPr algn="ctr"/>
            <a:r>
              <a:rPr lang="en-US" sz="2400" b="1" dirty="0" smtClean="0"/>
              <a:t> </a:t>
            </a:r>
          </a:p>
          <a:p>
            <a:pPr algn="ctr"/>
            <a:r>
              <a:rPr lang="en-US" sz="2400" dirty="0" smtClean="0"/>
              <a:t>Dr. </a:t>
            </a:r>
            <a:r>
              <a:rPr lang="en-US" sz="2400" dirty="0" err="1" smtClean="0"/>
              <a:t>Hiba</a:t>
            </a:r>
            <a:r>
              <a:rPr lang="en-US" sz="2400" dirty="0" smtClean="0"/>
              <a:t> </a:t>
            </a:r>
            <a:r>
              <a:rPr lang="en-US" sz="2400" dirty="0" err="1" smtClean="0"/>
              <a:t>Shakir</a:t>
            </a:r>
            <a:r>
              <a:rPr lang="en-US" sz="2400" dirty="0" smtClean="0"/>
              <a:t> Ahmed                    Dr. </a:t>
            </a:r>
            <a:r>
              <a:rPr lang="en-US" sz="2400" dirty="0" err="1" smtClean="0"/>
              <a:t>Rawa</a:t>
            </a:r>
            <a:r>
              <a:rPr lang="en-US" sz="2400" dirty="0" smtClean="0"/>
              <a:t> Abdul </a:t>
            </a:r>
            <a:r>
              <a:rPr lang="en-US" sz="2400" dirty="0" err="1" smtClean="0"/>
              <a:t>Redha</a:t>
            </a:r>
            <a:r>
              <a:rPr lang="en-US" sz="2400" dirty="0" smtClean="0"/>
              <a:t> Aziz</a:t>
            </a:r>
          </a:p>
          <a:p>
            <a:r>
              <a:rPr lang="en-US" sz="2400" b="1" dirty="0" err="1" smtClean="0"/>
              <a:t>Ph.D</a:t>
            </a:r>
            <a:r>
              <a:rPr lang="en-US" sz="2400" b="1" dirty="0" smtClean="0"/>
              <a:t> Microbiology/Immunity          </a:t>
            </a:r>
            <a:r>
              <a:rPr lang="en-US" sz="2400" b="1" dirty="0" err="1" smtClean="0"/>
              <a:t>Ph.D</a:t>
            </a:r>
            <a:r>
              <a:rPr lang="en-US" sz="2400" b="1" dirty="0" smtClean="0"/>
              <a:t> Antibiotic Molecular Biology    </a:t>
            </a:r>
            <a:endParaRPr lang="ar-IQ"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071678"/>
            <a:ext cx="8229600" cy="1143000"/>
          </a:xfrm>
        </p:spPr>
        <p:txBody>
          <a:bodyPr>
            <a:normAutofit/>
          </a:bodyPr>
          <a:lstStyle/>
          <a:p>
            <a:r>
              <a:rPr lang="en-US" dirty="0" smtClean="0"/>
              <a:t>Parasites</a:t>
            </a:r>
            <a:endParaRPr lang="ar-IQ" dirty="0"/>
          </a:p>
        </p:txBody>
      </p:sp>
      <p:sp>
        <p:nvSpPr>
          <p:cNvPr id="3" name="Content Placeholder 2"/>
          <p:cNvSpPr>
            <a:spLocks noGrp="1"/>
          </p:cNvSpPr>
          <p:nvPr>
            <p:ph idx="1"/>
          </p:nvPr>
        </p:nvSpPr>
        <p:spPr>
          <a:xfrm>
            <a:off x="457200" y="3929066"/>
            <a:ext cx="8229600" cy="2197097"/>
          </a:xfrm>
        </p:spPr>
        <p:txBody>
          <a:bodyPr/>
          <a:lstStyle/>
          <a:p>
            <a:pPr algn="ctr">
              <a:buNone/>
            </a:pPr>
            <a:r>
              <a:rPr lang="en-US" dirty="0" smtClean="0"/>
              <a:t>LAB ((9))</a:t>
            </a: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11222"/>
          </a:xfrm>
        </p:spPr>
        <p:txBody>
          <a:bodyPr>
            <a:normAutofit/>
          </a:bodyPr>
          <a:lstStyle/>
          <a:p>
            <a:r>
              <a:rPr lang="en-US" sz="3600" dirty="0" smtClean="0">
                <a:solidFill>
                  <a:srgbClr val="FF0000"/>
                </a:solidFill>
              </a:rPr>
              <a:t>Parasites</a:t>
            </a:r>
            <a:endParaRPr lang="ar-IQ" sz="3600" dirty="0">
              <a:solidFill>
                <a:srgbClr val="FF0000"/>
              </a:solidFill>
            </a:endParaRPr>
          </a:p>
        </p:txBody>
      </p:sp>
      <p:sp>
        <p:nvSpPr>
          <p:cNvPr id="3" name="Content Placeholder 2"/>
          <p:cNvSpPr>
            <a:spLocks noGrp="1"/>
          </p:cNvSpPr>
          <p:nvPr>
            <p:ph idx="1"/>
          </p:nvPr>
        </p:nvSpPr>
        <p:spPr>
          <a:xfrm>
            <a:off x="457200" y="1357298"/>
            <a:ext cx="8229600" cy="4768865"/>
          </a:xfrm>
        </p:spPr>
        <p:txBody>
          <a:bodyPr/>
          <a:lstStyle/>
          <a:p>
            <a:pPr algn="just" rtl="0"/>
            <a:r>
              <a:rPr lang="en-US" dirty="0" smtClean="0"/>
              <a:t>A parasite is an organism that depends on another organism, known as a host, for food and shelter. A parasite usually gains all the benefits of this relationship. In contrast, the host may suffer from various diseases, infections, and discomforts as a result of the parasitic attack. In some cases, however, the host may show no signs at all of infection by the parasite.</a:t>
            </a:r>
          </a:p>
          <a:p>
            <a:pPr algn="just" rtl="0">
              <a:buNone/>
            </a:pPr>
            <a:endParaRPr lang="ar-IQ"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txBody>
          <a:bodyPr>
            <a:normAutofit/>
          </a:bodyPr>
          <a:lstStyle/>
          <a:p>
            <a:r>
              <a:rPr lang="en-US" sz="2800" dirty="0" smtClean="0">
                <a:solidFill>
                  <a:srgbClr val="FF0000"/>
                </a:solidFill>
              </a:rPr>
              <a:t>Words to Know </a:t>
            </a:r>
            <a:endParaRPr lang="ar-IQ" sz="2800" dirty="0">
              <a:solidFill>
                <a:srgbClr val="FF0000"/>
              </a:solidFill>
            </a:endParaRPr>
          </a:p>
        </p:txBody>
      </p:sp>
      <p:sp>
        <p:nvSpPr>
          <p:cNvPr id="3" name="Content Placeholder 2"/>
          <p:cNvSpPr>
            <a:spLocks noGrp="1"/>
          </p:cNvSpPr>
          <p:nvPr>
            <p:ph idx="1"/>
          </p:nvPr>
        </p:nvSpPr>
        <p:spPr>
          <a:xfrm>
            <a:off x="0" y="1000108"/>
            <a:ext cx="8929718" cy="5857892"/>
          </a:xfrm>
        </p:spPr>
        <p:txBody>
          <a:bodyPr>
            <a:normAutofit fontScale="62500" lnSpcReduction="20000"/>
          </a:bodyPr>
          <a:lstStyle/>
          <a:p>
            <a:pPr algn="just" rtl="0"/>
            <a:r>
              <a:rPr lang="en-US" b="1" dirty="0" smtClean="0"/>
              <a:t>Arthropod:</a:t>
            </a:r>
            <a:r>
              <a:rPr lang="en-US" dirty="0" smtClean="0"/>
              <a:t> A phylum of organisms characterized by exoskeletons and segmented bodies.</a:t>
            </a:r>
          </a:p>
          <a:p>
            <a:pPr algn="just" rtl="0"/>
            <a:r>
              <a:rPr lang="en-US" b="1" dirty="0" smtClean="0"/>
              <a:t>Definitive host:</a:t>
            </a:r>
            <a:r>
              <a:rPr lang="en-US" dirty="0" smtClean="0"/>
              <a:t> The organism in which a parasite reaches reproductive maturity.</a:t>
            </a:r>
          </a:p>
          <a:p>
            <a:pPr algn="just" rtl="0"/>
            <a:r>
              <a:rPr lang="en-US" b="1" dirty="0" smtClean="0"/>
              <a:t>Intermediate host:</a:t>
            </a:r>
            <a:r>
              <a:rPr lang="en-US" dirty="0" smtClean="0"/>
              <a:t> An organism infected by a parasite while the parasite is in a developmental form, not sexually mature.</a:t>
            </a:r>
          </a:p>
          <a:p>
            <a:pPr algn="just" rtl="0"/>
            <a:r>
              <a:rPr lang="en-US" b="1" dirty="0" smtClean="0"/>
              <a:t>Nematodes:</a:t>
            </a:r>
            <a:r>
              <a:rPr lang="en-US" dirty="0" smtClean="0"/>
              <a:t> A type of </a:t>
            </a:r>
            <a:r>
              <a:rPr lang="en-US" dirty="0" err="1" smtClean="0"/>
              <a:t>helminth</a:t>
            </a:r>
            <a:r>
              <a:rPr lang="en-US" dirty="0" smtClean="0"/>
              <a:t> characterized by long, cylindrical bodies; commonly known as roundworms.</a:t>
            </a:r>
          </a:p>
          <a:p>
            <a:pPr algn="just" rtl="0"/>
            <a:r>
              <a:rPr lang="en-US" b="1" dirty="0" smtClean="0"/>
              <a:t>Protozoa:</a:t>
            </a:r>
            <a:r>
              <a:rPr lang="en-US" dirty="0" smtClean="0"/>
              <a:t> Single-celled animal-like microscopic organisms that must live in the presence of water.</a:t>
            </a:r>
          </a:p>
          <a:p>
            <a:pPr algn="just" rtl="0"/>
            <a:r>
              <a:rPr lang="en-US" b="1" dirty="0" err="1" smtClean="0"/>
              <a:t>Trematodes</a:t>
            </a:r>
            <a:r>
              <a:rPr lang="en-US" b="1" dirty="0" smtClean="0"/>
              <a:t>:</a:t>
            </a:r>
            <a:r>
              <a:rPr lang="en-US" dirty="0" smtClean="0"/>
              <a:t> A class of worms characterized by flat, oval-shaped bodies; commonly known as flukes.</a:t>
            </a:r>
          </a:p>
          <a:p>
            <a:pPr algn="just" rtl="0"/>
            <a:r>
              <a:rPr lang="en-US" b="1" dirty="0" smtClean="0"/>
              <a:t>Vector:</a:t>
            </a:r>
            <a:r>
              <a:rPr lang="en-US" dirty="0" smtClean="0"/>
              <a:t> Any agent, living or otherwise, that carries and transmits parasites and diseases.</a:t>
            </a:r>
          </a:p>
          <a:p>
            <a:pPr algn="just" rtl="0">
              <a:buNone/>
            </a:pPr>
            <a:endParaRPr lang="en-US" dirty="0" smtClean="0"/>
          </a:p>
          <a:p>
            <a:pPr algn="just" rtl="0"/>
            <a:r>
              <a:rPr lang="en-US" dirty="0" smtClean="0"/>
              <a:t>Parasites that remain on a host's body surface to feed are called </a:t>
            </a:r>
            <a:r>
              <a:rPr lang="en-US" dirty="0" err="1" smtClean="0">
                <a:solidFill>
                  <a:srgbClr val="FF0000"/>
                </a:solidFill>
              </a:rPr>
              <a:t>ectoparasites</a:t>
            </a:r>
            <a:r>
              <a:rPr lang="en-US" dirty="0" smtClean="0"/>
              <a:t>, while those that live inside a host's body are called </a:t>
            </a:r>
            <a:r>
              <a:rPr lang="en-US" dirty="0" err="1" smtClean="0">
                <a:solidFill>
                  <a:srgbClr val="FF0000"/>
                </a:solidFill>
              </a:rPr>
              <a:t>endoparasites</a:t>
            </a:r>
            <a:r>
              <a:rPr lang="en-US" dirty="0" smtClean="0"/>
              <a:t>. Parasitism is a highly successful biological adaptation. More parasitic species are known than </a:t>
            </a:r>
            <a:r>
              <a:rPr lang="en-US" dirty="0" err="1" smtClean="0"/>
              <a:t>nonparasitic</a:t>
            </a:r>
            <a:r>
              <a:rPr lang="en-US" dirty="0" smtClean="0"/>
              <a:t> ones. Parasites affect just about every form of life, including nearly all animals, plants, and even bacteria.</a:t>
            </a:r>
          </a:p>
          <a:p>
            <a:pPr algn="just" rtl="0"/>
            <a:endParaRPr lang="ar-IQ"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rmAutofit/>
          </a:bodyPr>
          <a:lstStyle/>
          <a:p>
            <a:r>
              <a:rPr lang="en-US" sz="3200" b="1" dirty="0" smtClean="0"/>
              <a:t>Types of parasites</a:t>
            </a:r>
            <a:endParaRPr lang="ar-IQ" sz="3200" dirty="0"/>
          </a:p>
        </p:txBody>
      </p:sp>
      <p:sp>
        <p:nvSpPr>
          <p:cNvPr id="3" name="Content Placeholder 2"/>
          <p:cNvSpPr>
            <a:spLocks noGrp="1"/>
          </p:cNvSpPr>
          <p:nvPr>
            <p:ph idx="1"/>
          </p:nvPr>
        </p:nvSpPr>
        <p:spPr>
          <a:xfrm>
            <a:off x="0" y="1285860"/>
            <a:ext cx="8929718" cy="5214974"/>
          </a:xfrm>
        </p:spPr>
        <p:txBody>
          <a:bodyPr>
            <a:normAutofit fontScale="62500" lnSpcReduction="20000"/>
          </a:bodyPr>
          <a:lstStyle/>
          <a:p>
            <a:pPr algn="just" rtl="0">
              <a:lnSpc>
                <a:spcPct val="170000"/>
              </a:lnSpc>
            </a:pPr>
            <a:r>
              <a:rPr lang="en-US" dirty="0" smtClean="0"/>
              <a:t>The major types of organisms that cause parasitic infections include species of </a:t>
            </a:r>
            <a:r>
              <a:rPr lang="en-US" u="sng" dirty="0" smtClean="0"/>
              <a:t>protozoa, </a:t>
            </a:r>
            <a:r>
              <a:rPr lang="en-US" u="sng" dirty="0" err="1" smtClean="0"/>
              <a:t>helminths</a:t>
            </a:r>
            <a:r>
              <a:rPr lang="en-US" u="sng" dirty="0" smtClean="0"/>
              <a:t> or worms, and arthropods</a:t>
            </a:r>
            <a:r>
              <a:rPr lang="en-US" dirty="0" smtClean="0"/>
              <a:t>.</a:t>
            </a:r>
          </a:p>
          <a:p>
            <a:pPr algn="just" rtl="0">
              <a:lnSpc>
                <a:spcPct val="170000"/>
              </a:lnSpc>
            </a:pPr>
            <a:r>
              <a:rPr lang="en-US" b="1" dirty="0" smtClean="0"/>
              <a:t>Protozoa.</a:t>
            </a:r>
            <a:r>
              <a:rPr lang="en-US" dirty="0" smtClean="0"/>
              <a:t> Protozoa are single-celled organisms that carry out most of the same physiological functions as more complex organisms. Intestinal protozoa occur throughout the world. They are especially common in areas where food and water sources are subject to contamination from animal and human waste. Typically, protozoa that infect their host through water or food do so while in an inactive state, called a cyst. </a:t>
            </a:r>
            <a:r>
              <a:rPr lang="en-US" u="sng" dirty="0" smtClean="0"/>
              <a:t>A cyst consists of a protozoan encased in a protective outer membrane. The membrane protects the organism as it travels through the digestive tract of a previous host. </a:t>
            </a:r>
            <a:r>
              <a:rPr lang="en-US" dirty="0" smtClean="0"/>
              <a:t>Once inside a new host, the parasite develops into a mature form that feeds and reproduces.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2852"/>
            <a:ext cx="9001156" cy="6715148"/>
          </a:xfrm>
        </p:spPr>
        <p:txBody>
          <a:bodyPr>
            <a:noAutofit/>
          </a:bodyPr>
          <a:lstStyle/>
          <a:p>
            <a:pPr algn="just" rtl="0">
              <a:lnSpc>
                <a:spcPct val="170000"/>
              </a:lnSpc>
            </a:pPr>
            <a:r>
              <a:rPr lang="en-US" sz="2000" dirty="0" smtClean="0"/>
              <a:t>Amebic dysentery is one of the most common parasitic diseases. It often afflicts travelers who visit tropical and subtropical regions. The condition is characterized by diarrhea, vomiting and weakness. It is caused by a protozoan known as </a:t>
            </a:r>
            <a:r>
              <a:rPr lang="en-US" sz="2000" i="1" dirty="0" err="1" smtClean="0"/>
              <a:t>Entamoeba</a:t>
            </a:r>
            <a:r>
              <a:rPr lang="en-US" sz="2000" i="1" dirty="0" smtClean="0"/>
              <a:t> </a:t>
            </a:r>
            <a:r>
              <a:rPr lang="en-US" sz="2000" i="1" dirty="0" err="1" smtClean="0"/>
              <a:t>histolytica</a:t>
            </a:r>
            <a:r>
              <a:rPr lang="en-US" sz="2000" i="1" dirty="0" smtClean="0"/>
              <a:t>.</a:t>
            </a:r>
            <a:r>
              <a:rPr lang="en-US" sz="2000" dirty="0" smtClean="0"/>
              <a:t> Another protozoan that causes severe diarrhea is </a:t>
            </a:r>
            <a:r>
              <a:rPr lang="en-US" sz="2000" i="1" dirty="0" err="1" smtClean="0"/>
              <a:t>Giardia</a:t>
            </a:r>
            <a:r>
              <a:rPr lang="en-US" sz="2000" i="1" dirty="0" smtClean="0"/>
              <a:t> </a:t>
            </a:r>
            <a:r>
              <a:rPr lang="en-US" sz="2000" i="1" dirty="0" err="1" smtClean="0"/>
              <a:t>lamblia</a:t>
            </a:r>
            <a:r>
              <a:rPr lang="en-US" sz="2000" i="1" dirty="0" smtClean="0"/>
              <a:t>.</a:t>
            </a:r>
            <a:r>
              <a:rPr lang="en-US" sz="2000" dirty="0" smtClean="0"/>
              <a:t> This organism was originally discovered by Leeuwenhoek and has been well-publicized as a parasite that can infect hikers who drink untreated water. Other types of parasitic protozoa infect the blood or tissues of their hosts. These protozoa are typically transmitted through another organism, called a vector. A vector is an organism that carries a parasite from one host to another host. In many cases, the vector is an invertebrate, such as an insect that itself  feeds on a host and then passes the protozoan on through the bite wound. Some of the most infamous of these protozoa are the ones that cause malaria and African sleeping sickness.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71480"/>
            <a:ext cx="8229600" cy="796908"/>
          </a:xfrm>
        </p:spPr>
        <p:txBody>
          <a:bodyPr>
            <a:normAutofit/>
          </a:bodyPr>
          <a:lstStyle/>
          <a:p>
            <a:r>
              <a:rPr lang="en-US" sz="3200" dirty="0" smtClean="0"/>
              <a:t>Control of parasites</a:t>
            </a:r>
            <a:endParaRPr lang="ar-IQ" sz="3200" dirty="0"/>
          </a:p>
        </p:txBody>
      </p:sp>
      <p:sp>
        <p:nvSpPr>
          <p:cNvPr id="3" name="Content Placeholder 2"/>
          <p:cNvSpPr>
            <a:spLocks noGrp="1"/>
          </p:cNvSpPr>
          <p:nvPr>
            <p:ph idx="1"/>
          </p:nvPr>
        </p:nvSpPr>
        <p:spPr/>
        <p:txBody>
          <a:bodyPr>
            <a:normAutofit fontScale="70000" lnSpcReduction="20000"/>
          </a:bodyPr>
          <a:lstStyle/>
          <a:p>
            <a:pPr algn="just" rtl="0">
              <a:lnSpc>
                <a:spcPct val="170000"/>
              </a:lnSpc>
            </a:pPr>
            <a:r>
              <a:rPr lang="en-US" dirty="0" smtClean="0"/>
              <a:t>Many parasitic infections can be treated by a variety of medical procedures, such as the use of </a:t>
            </a:r>
            <a:r>
              <a:rPr lang="en-US" baseline="30000" dirty="0" smtClean="0"/>
              <a:t>1</a:t>
            </a:r>
            <a:r>
              <a:rPr lang="en-US" dirty="0" smtClean="0"/>
              <a:t>antibiotics. The best way of controlling infection, however, is </a:t>
            </a:r>
            <a:r>
              <a:rPr lang="en-US" baseline="30000" dirty="0" smtClean="0"/>
              <a:t>2</a:t>
            </a:r>
            <a:r>
              <a:rPr lang="en-US" dirty="0" smtClean="0"/>
              <a:t>prevention. Scientists have developed and continue to test a number of drugs that can be taken as a barrier to certain parasites. Other measures of control include </a:t>
            </a:r>
            <a:r>
              <a:rPr lang="en-US" baseline="30000" dirty="0" smtClean="0"/>
              <a:t>3</a:t>
            </a:r>
            <a:r>
              <a:rPr lang="en-US" dirty="0" smtClean="0"/>
              <a:t>improving sanitary conditions of water and food sources, proper cooking techniques, education about personal hygiene, and control of intermediate and vector host organisms.</a:t>
            </a:r>
          </a:p>
          <a:p>
            <a:pPr algn="just" rtl="0">
              <a:lnSpc>
                <a:spcPct val="170000"/>
              </a:lnSpc>
            </a:pPr>
            <a:endParaRPr lang="ar-IQ"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282</Words>
  <Application>Microsoft Office PowerPoint</Application>
  <PresentationFormat>عرض على الشاشة (3:4)‏</PresentationFormat>
  <Paragraphs>33</Paragraphs>
  <Slides>7</Slides>
  <Notes>1</Notes>
  <HiddenSlides>0</HiddenSlides>
  <MMClips>0</MMClips>
  <ScaleCrop>false</ScaleCrop>
  <HeadingPairs>
    <vt:vector size="4" baseType="variant">
      <vt:variant>
        <vt:lpstr>سمة</vt:lpstr>
      </vt:variant>
      <vt:variant>
        <vt:i4>1</vt:i4>
      </vt:variant>
      <vt:variant>
        <vt:lpstr>عناوين الشرائح</vt:lpstr>
      </vt:variant>
      <vt:variant>
        <vt:i4>7</vt:i4>
      </vt:variant>
    </vt:vector>
  </HeadingPairs>
  <TitlesOfParts>
    <vt:vector size="8" baseType="lpstr">
      <vt:lpstr>Office Theme</vt:lpstr>
      <vt:lpstr>الشريحة 1</vt:lpstr>
      <vt:lpstr>Parasites</vt:lpstr>
      <vt:lpstr>Parasites</vt:lpstr>
      <vt:lpstr>Words to Know </vt:lpstr>
      <vt:lpstr>Types of parasites</vt:lpstr>
      <vt:lpstr>الشريحة 6</vt:lpstr>
      <vt:lpstr>Control of parasites</vt:lpstr>
    </vt:vector>
  </TitlesOfParts>
  <Company>By DR.Ahmed Saker 2o1O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Parasites</dc:title>
  <dc:creator>Alrawasi</dc:creator>
  <cp:lastModifiedBy>user</cp:lastModifiedBy>
  <cp:revision>5</cp:revision>
  <dcterms:created xsi:type="dcterms:W3CDTF">2018-05-04T19:51:05Z</dcterms:created>
  <dcterms:modified xsi:type="dcterms:W3CDTF">2018-05-15T06:12:24Z</dcterms:modified>
</cp:coreProperties>
</file>